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117"/>
  </p:notesMasterIdLst>
  <p:handoutMasterIdLst>
    <p:handoutMasterId r:id="rId118"/>
  </p:handoutMasterIdLst>
  <p:sldIdLst>
    <p:sldId id="590" r:id="rId5"/>
    <p:sldId id="557" r:id="rId6"/>
    <p:sldId id="562" r:id="rId7"/>
    <p:sldId id="575" r:id="rId8"/>
    <p:sldId id="563" r:id="rId9"/>
    <p:sldId id="577" r:id="rId10"/>
    <p:sldId id="674" r:id="rId11"/>
    <p:sldId id="580" r:id="rId12"/>
    <p:sldId id="583" r:id="rId13"/>
    <p:sldId id="579" r:id="rId14"/>
    <p:sldId id="581" r:id="rId15"/>
    <p:sldId id="582" r:id="rId16"/>
    <p:sldId id="584" r:id="rId17"/>
    <p:sldId id="585" r:id="rId18"/>
    <p:sldId id="591" r:id="rId19"/>
    <p:sldId id="586" r:id="rId20"/>
    <p:sldId id="592" r:id="rId21"/>
    <p:sldId id="587" r:id="rId22"/>
    <p:sldId id="588" r:id="rId23"/>
    <p:sldId id="673" r:id="rId24"/>
    <p:sldId id="578" r:id="rId25"/>
    <p:sldId id="593" r:id="rId26"/>
    <p:sldId id="594" r:id="rId27"/>
    <p:sldId id="596" r:id="rId28"/>
    <p:sldId id="595" r:id="rId29"/>
    <p:sldId id="597" r:id="rId30"/>
    <p:sldId id="598" r:id="rId31"/>
    <p:sldId id="599" r:id="rId32"/>
    <p:sldId id="600" r:id="rId33"/>
    <p:sldId id="601" r:id="rId34"/>
    <p:sldId id="602" r:id="rId35"/>
    <p:sldId id="603" r:id="rId36"/>
    <p:sldId id="604" r:id="rId37"/>
    <p:sldId id="605" r:id="rId38"/>
    <p:sldId id="606" r:id="rId39"/>
    <p:sldId id="607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0" r:id="rId53"/>
    <p:sldId id="621" r:id="rId54"/>
    <p:sldId id="622" r:id="rId55"/>
    <p:sldId id="623" r:id="rId56"/>
    <p:sldId id="624" r:id="rId57"/>
    <p:sldId id="675" r:id="rId58"/>
    <p:sldId id="625" r:id="rId59"/>
    <p:sldId id="626" r:id="rId60"/>
    <p:sldId id="627" r:id="rId61"/>
    <p:sldId id="628" r:id="rId62"/>
    <p:sldId id="629" r:id="rId63"/>
    <p:sldId id="630" r:id="rId64"/>
    <p:sldId id="631" r:id="rId65"/>
    <p:sldId id="632" r:id="rId66"/>
    <p:sldId id="633" r:id="rId67"/>
    <p:sldId id="634" r:id="rId68"/>
    <p:sldId id="635" r:id="rId69"/>
    <p:sldId id="636" r:id="rId70"/>
    <p:sldId id="676" r:id="rId71"/>
    <p:sldId id="565" r:id="rId72"/>
    <p:sldId id="637" r:id="rId73"/>
    <p:sldId id="639" r:id="rId74"/>
    <p:sldId id="640" r:id="rId75"/>
    <p:sldId id="566" r:id="rId76"/>
    <p:sldId id="642" r:id="rId77"/>
    <p:sldId id="643" r:id="rId78"/>
    <p:sldId id="644" r:id="rId79"/>
    <p:sldId id="670" r:id="rId80"/>
    <p:sldId id="645" r:id="rId81"/>
    <p:sldId id="668" r:id="rId82"/>
    <p:sldId id="677" r:id="rId83"/>
    <p:sldId id="567" r:id="rId84"/>
    <p:sldId id="646" r:id="rId85"/>
    <p:sldId id="647" r:id="rId86"/>
    <p:sldId id="568" r:id="rId87"/>
    <p:sldId id="669" r:id="rId88"/>
    <p:sldId id="648" r:id="rId89"/>
    <p:sldId id="649" r:id="rId90"/>
    <p:sldId id="650" r:id="rId91"/>
    <p:sldId id="651" r:id="rId92"/>
    <p:sldId id="652" r:id="rId93"/>
    <p:sldId id="653" r:id="rId94"/>
    <p:sldId id="654" r:id="rId95"/>
    <p:sldId id="655" r:id="rId96"/>
    <p:sldId id="656" r:id="rId97"/>
    <p:sldId id="657" r:id="rId98"/>
    <p:sldId id="658" r:id="rId99"/>
    <p:sldId id="659" r:id="rId100"/>
    <p:sldId id="660" r:id="rId101"/>
    <p:sldId id="661" r:id="rId102"/>
    <p:sldId id="672" r:id="rId103"/>
    <p:sldId id="570" r:id="rId104"/>
    <p:sldId id="571" r:id="rId105"/>
    <p:sldId id="572" r:id="rId106"/>
    <p:sldId id="662" r:id="rId107"/>
    <p:sldId id="663" r:id="rId108"/>
    <p:sldId id="664" r:id="rId109"/>
    <p:sldId id="665" r:id="rId110"/>
    <p:sldId id="671" r:id="rId111"/>
    <p:sldId id="573" r:id="rId112"/>
    <p:sldId id="574" r:id="rId113"/>
    <p:sldId id="667" r:id="rId114"/>
    <p:sldId id="638" r:id="rId115"/>
    <p:sldId id="678" r:id="rId1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1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 Hatava" initials="AH" lastIdx="3" clrIdx="0"/>
  <p:cmAuthor id="1" name="David Alonso" initials="DA" lastIdx="3" clrIdx="1">
    <p:extLst>
      <p:ext uri="{19B8F6BF-5375-455C-9EA6-DF929625EA0E}">
        <p15:presenceInfo xmlns:p15="http://schemas.microsoft.com/office/powerpoint/2012/main" userId="S::dalonso@selfrance.org::60e5f2bd-fcc3-4045-8258-c932d6ffcd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B6B9"/>
    <a:srgbClr val="005EAB"/>
    <a:srgbClr val="FF0DAE"/>
    <a:srgbClr val="00AFB7"/>
    <a:srgbClr val="FFFFFF"/>
    <a:srgbClr val="72AF2F"/>
    <a:srgbClr val="92D050"/>
    <a:srgbClr val="C00000"/>
    <a:srgbClr val="E1021D"/>
    <a:srgbClr val="EC1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84"/>
      </p:cViewPr>
      <p:guideLst>
        <p:guide orient="horz" pos="1117"/>
        <p:guide pos="11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handoutMaster" Target="handoutMasters/handoutMaster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commentAuthors" Target="commentAuthor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viewProps" Target="view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3E8E-E09C-4941-84BB-A34ABE51C742}" type="datetimeFigureOut">
              <a:rPr lang="fr-FR" smtClean="0"/>
              <a:pPr/>
              <a:t>05/02/2022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8DFB6-8341-4D9B-854D-D980707D494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266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0D270-7751-45D8-BCE4-72E25BC5CD23}" type="datetimeFigureOut">
              <a:rPr lang="fr-FR" smtClean="0"/>
              <a:t>05/02/2022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4F434-3506-409E-BC34-7EBCC4365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18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619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05586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32113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26153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00033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1088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47700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66518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19615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6752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62289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25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45696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40376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51374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1144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015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72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943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5801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344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151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508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13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095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072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2358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091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455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124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391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3910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521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4427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36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671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2214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7485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4103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322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2917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46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661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5062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1765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41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172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3085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0401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856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9170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264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4090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3010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31840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6025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19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71273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0772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7481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3518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1705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258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1953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298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6833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12561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90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2774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9838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1952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0541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7661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2549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21150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4095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436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5071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799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312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8806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7578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8744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3481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4519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673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105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5223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1687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098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478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7277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10592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8357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7374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508893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75631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80772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73346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3867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586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1903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60870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58609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37404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0378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0241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7845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53598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96606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14364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4F434-3506-409E-BC34-7EBCC4365027}" type="slidenum">
              <a:rPr lang="fr-FR" smtClean="0"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79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3392" y="5949280"/>
            <a:ext cx="11568608" cy="50405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679509" y="476673"/>
            <a:ext cx="9218083" cy="345598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mple : Diapositive Page couv SEL(logo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itre + texte 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texte + image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719403" y="332656"/>
            <a:ext cx="10972800" cy="57606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TITRE</a:t>
            </a:r>
          </a:p>
        </p:txBody>
      </p:sp>
      <p:pic>
        <p:nvPicPr>
          <p:cNvPr id="7" name="Image 6" descr="LOGO SEL GENERIQU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83245" y="260648"/>
            <a:ext cx="1546948" cy="540000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H="1">
            <a:off x="623392" y="836712"/>
            <a:ext cx="11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>
            <a:off x="5807968" y="6488669"/>
            <a:ext cx="5952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55A0"/>
                </a:solidFill>
                <a:latin typeface="Arial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12" name="Ellipse 11"/>
          <p:cNvSpPr/>
          <p:nvPr userDrawn="1"/>
        </p:nvSpPr>
        <p:spPr>
          <a:xfrm>
            <a:off x="11664619" y="6597352"/>
            <a:ext cx="144000" cy="108000"/>
          </a:xfrm>
          <a:prstGeom prst="ellipse">
            <a:avLst/>
          </a:prstGeom>
          <a:solidFill>
            <a:srgbClr val="005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2285" y="1341438"/>
            <a:ext cx="6047812" cy="48958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1"/>
          </p:nvPr>
        </p:nvSpPr>
        <p:spPr>
          <a:xfrm>
            <a:off x="7344834" y="1341438"/>
            <a:ext cx="4320117" cy="48958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04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7E3CA16-4B78-41E1-B5BC-A9A963975E95}"/>
              </a:ext>
            </a:extLst>
          </p:cNvPr>
          <p:cNvCxnSpPr>
            <a:cxnSpLocks/>
          </p:cNvCxnSpPr>
          <p:nvPr userDrawn="1"/>
        </p:nvCxnSpPr>
        <p:spPr>
          <a:xfrm>
            <a:off x="1876360" y="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0A4AD7C-DB10-4B45-A29C-4AEFCAC43EC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21865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B9F030E-FD32-49B2-8F18-2A049910CB93}"/>
              </a:ext>
            </a:extLst>
          </p:cNvPr>
          <p:cNvCxnSpPr>
            <a:cxnSpLocks/>
          </p:cNvCxnSpPr>
          <p:nvPr userDrawn="1"/>
        </p:nvCxnSpPr>
        <p:spPr>
          <a:xfrm>
            <a:off x="300992" y="-14390"/>
            <a:ext cx="1" cy="67135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6A80FBF-66AD-4E0D-8CED-5304141BD847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284098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A27E07B-84E6-4555-880F-8DFF523F1D9E}"/>
              </a:ext>
            </a:extLst>
          </p:cNvPr>
          <p:cNvCxnSpPr>
            <a:cxnSpLocks/>
          </p:cNvCxnSpPr>
          <p:nvPr userDrawn="1"/>
        </p:nvCxnSpPr>
        <p:spPr>
          <a:xfrm>
            <a:off x="11891378" y="-14390"/>
            <a:ext cx="0" cy="69269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D36093F-78C2-4A5C-AA91-041356021DA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02500"/>
            <a:ext cx="122175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AD71305-AE4C-471A-A722-6FF2B795F3C5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1941389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BF436F8-2752-48F3-B8B0-69F24E0EE5E4}"/>
              </a:ext>
            </a:extLst>
          </p:cNvPr>
          <p:cNvCxnSpPr>
            <a:cxnSpLocks/>
          </p:cNvCxnSpPr>
          <p:nvPr userDrawn="1"/>
        </p:nvCxnSpPr>
        <p:spPr>
          <a:xfrm flipH="1">
            <a:off x="-3" y="6269970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3E467A7-C548-46CE-806A-D43D376A2CE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541983"/>
            <a:ext cx="121920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1" r:id="rId2"/>
    <p:sldLayoutId id="2147483716" r:id="rId3"/>
    <p:sldLayoutId id="2147483714" r:id="rId4"/>
    <p:sldLayoutId id="2147483712" r:id="rId5"/>
    <p:sldLayoutId id="2147483713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49021" y="-2651736"/>
            <a:ext cx="6885385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Grandes et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merveilleuses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91344" y="2724651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sur la terre et dans le ciel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Est semblable à toi ?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règnes sur tout l'univers,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Dieu d'Israël 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PRÉDICATION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60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MÉDITATION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33550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LECTURE BIBLIQUE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20360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958292" y="2780928"/>
            <a:ext cx="10009112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Recherchez d’abord le royaume et la justice de Dieu,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et tout cela vous sera donné en plus.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Ne vous inquiétez donc pas du lendemain,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car le lendemain prendra soin de lui-même.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À chaque jour suffit sa peine.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MATTHIEU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6.33-34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4C5421-7AA7-4EE8-9ECD-AE9588770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CHERCHEZ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D’ABORD LE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ROYAUME DE DIEU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35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1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Cherchez d’abord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le royaume de Dieu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816707"/>
            <a:ext cx="11530118" cy="418576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Cherchez d'abord le royaume de Dieu,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sa justice 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toutes ces choses vous seront données en plus,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Alléluia !</a:t>
            </a:r>
          </a:p>
          <a:p>
            <a:pPr lvl="0" algn="ctr">
              <a:spcAft>
                <a:spcPts val="400"/>
              </a:spcAft>
            </a:pPr>
            <a:endParaRPr lang="fr-FR" sz="3600" b="1" dirty="0">
              <a:solidFill>
                <a:srgbClr val="005EAB"/>
              </a:solidFill>
              <a:latin typeface="Arial Nova" panose="020B0504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Alléluia. Alléluia.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Alléluia. Alléluia.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Cherchez d’abord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le royaume de Dieu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816707"/>
            <a:ext cx="11530118" cy="418576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L'homme ne vivra pas de pain seulement,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Mais de toutes paroles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sortent de la bouche de Dieu.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, Alléluia !</a:t>
            </a:r>
          </a:p>
          <a:p>
            <a:pPr lvl="0" algn="ctr">
              <a:spcAft>
                <a:spcPts val="400"/>
              </a:spcAft>
            </a:pPr>
            <a:endParaRPr lang="fr-FR" sz="3600" b="1" dirty="0">
              <a:solidFill>
                <a:srgbClr val="005EAB"/>
              </a:solidFill>
              <a:latin typeface="Arial Nova" panose="020B0504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Alléluia. Alléluia.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Alléluia. Alléluia.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extérieur, terrain, passage&#10;&#10;Description générée automatiquement">
            <a:extLst>
              <a:ext uri="{FF2B5EF4-FFF2-40B4-BE49-F238E27FC236}">
                <a16:creationId xmlns:a16="http://schemas.microsoft.com/office/drawing/2014/main" id="{9C921D1E-76E1-430C-87B9-4B11BC7D0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2984" r="1775" b="11331"/>
          <a:stretch/>
        </p:blipFill>
        <p:spPr>
          <a:xfrm>
            <a:off x="0" y="0"/>
            <a:ext cx="12191140" cy="68761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61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ANNONCES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25437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BÉNÉDICTION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129271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Grandes et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merveilleuses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54514" y="2636912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jour, devant toi,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Tout genou fléchira,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Toute langue te bénira.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Alléluia, alléluia, alléluia, amen 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1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817450" y="2399367"/>
            <a:ext cx="8043084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Le Dieu de la paix a ramené d’entre les morts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notre Seigneur Jésus, devenu le grand berger des brebis grâce au sang d’une alliance éternelle. </a:t>
            </a:r>
            <a:endParaRPr lang="fr-FR" sz="2400" dirty="0">
              <a:solidFill>
                <a:srgbClr val="FFFFFF"/>
              </a:solidFill>
              <a:latin typeface="Arial Nova" panose="020B0504020202020204" pitchFamily="34" charset="0"/>
              <a:cs typeface="Lato Semibold" panose="020F0502020204030203" pitchFamily="34" charset="0"/>
            </a:endParaRP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Qu’il vous rende capables de toute bonne œuvre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pour l’accomplissement de sa volonté,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qu’il fasse en vous ce qui lui est agréable par Jésus-Christ,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à qui soit la gloire aux siècles des siècles !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Amen 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HÉBREUX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13.20-21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4C5421-7AA7-4EE8-9ECD-AE9588770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herbe, extérieur, terrain, ciel&#10;&#10;Description générée automatiquement">
            <a:extLst>
              <a:ext uri="{FF2B5EF4-FFF2-40B4-BE49-F238E27FC236}">
                <a16:creationId xmlns:a16="http://schemas.microsoft.com/office/drawing/2014/main" id="{14037A78-DE41-4075-9EE6-4DFAE686CC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73"/>
          <a:stretch/>
        </p:blipFill>
        <p:spPr>
          <a:xfrm>
            <a:off x="2680" y="0"/>
            <a:ext cx="12191140" cy="62278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3F2BCC-CF07-41E8-B8EB-E42D63915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5" b="15482"/>
          <a:stretch/>
        </p:blipFill>
        <p:spPr>
          <a:xfrm>
            <a:off x="-6628" y="4485734"/>
            <a:ext cx="12191140" cy="237226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C50129-13F7-4601-9B61-12482D34F932}"/>
              </a:ext>
            </a:extLst>
          </p:cNvPr>
          <p:cNvSpPr txBox="1"/>
          <p:nvPr/>
        </p:nvSpPr>
        <p:spPr>
          <a:xfrm>
            <a:off x="1715442" y="6402814"/>
            <a:ext cx="874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79BD447-30A8-4562-B9FA-342F81611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44" y="4835709"/>
            <a:ext cx="2251740" cy="1313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313C9B-0DFC-4AE1-9D9E-F40BC01090C2}"/>
              </a:ext>
            </a:extLst>
          </p:cNvPr>
          <p:cNvSpPr/>
          <p:nvPr/>
        </p:nvSpPr>
        <p:spPr>
          <a:xfrm>
            <a:off x="119336" y="908720"/>
            <a:ext cx="11751380" cy="3677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239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MERCI !</a:t>
            </a:r>
            <a:endParaRPr lang="fr-FR" sz="19900" b="1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4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49021" y="-2651736"/>
            <a:ext cx="6885385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Grandes et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merveilleuses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54514" y="3212976"/>
            <a:ext cx="11530118" cy="115929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 </a:t>
            </a: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……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 </a:t>
            </a: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fr-FR" sz="3600" b="1" dirty="0" err="1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laï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……</a:t>
            </a:r>
            <a:endParaRPr lang="fr-FR" sz="3600" b="1" dirty="0">
              <a:solidFill>
                <a:srgbClr val="005EAB"/>
              </a:solidFill>
              <a:effectLst/>
              <a:latin typeface="Arial Nova" panose="020B0504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TU ES MERVEILLEUX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717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67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8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Nul n'est comme toi, Dieu puissant éternel,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nous as consolés,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nous as relevés.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est si fort pour restaurer, sauver.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fais.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fais.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Oh ! tu es merveilleux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dans tout ce que tu 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père et mon sauveur,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ami et mon Seigneur 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es.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es.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8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Nul n'est comme toi, un père et un ami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Si tendre et si patient.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corriges et conduis,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Toujours à nos côtés, toujours pour nous aider.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fais.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fais.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3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Oh ! tu es merveilleux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dans tout ce que tu 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père et mon sauveur,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ami et mon Seigneur 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es.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es.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816710"/>
            <a:ext cx="11530118" cy="418576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Nul n'est comme toi,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Dieu d'amour et de paix,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Justice et vérité.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toi tout est parfait,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Lumière et sainteté, splendeur et majesté.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fais.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fais.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Oh ! tu es merveilleux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dans tout ce que tu 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père et mon sauveur,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ami et mon Seigneur 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es.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merveilleux dans tout ce que tu es.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F6113E6-EB89-4D32-8AA8-63BD9858C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9" y="-2667002"/>
            <a:ext cx="6885385" cy="12192003"/>
          </a:xfrm>
          <a:prstGeom prst="rect">
            <a:avLst/>
          </a:prstGeom>
        </p:spPr>
      </p:pic>
      <p:pic>
        <p:nvPicPr>
          <p:cNvPr id="6" name="Image 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8D5377F4-E30B-415C-96CE-6C96B4747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73477"/>
            <a:ext cx="6120680" cy="633064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46830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024360" y="6519446"/>
              <a:ext cx="87484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57D7A2-F605-4EE5-AA75-181CAA34B21C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503ED72-DB64-4988-A769-EB662428C99B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  <p:pic>
        <p:nvPicPr>
          <p:cNvPr id="15" name="Image 14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8EE70ED2-3ABB-4B98-B190-F974BC11D3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082360"/>
            <a:ext cx="3528392" cy="451113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799AA2-C24F-4AA5-9C93-C73E389F0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275" y="274431"/>
            <a:ext cx="1641397" cy="7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enfant, jeune, sport&#10;&#10;Description générée automatiquement">
            <a:extLst>
              <a:ext uri="{FF2B5EF4-FFF2-40B4-BE49-F238E27FC236}">
                <a16:creationId xmlns:a16="http://schemas.microsoft.com/office/drawing/2014/main" id="{CF6AB29E-157B-44F4-9593-4AC8F0108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3028" b="14013"/>
          <a:stretch/>
        </p:blipFill>
        <p:spPr>
          <a:xfrm>
            <a:off x="0" y="0"/>
            <a:ext cx="12192000" cy="687610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0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847528" y="2273833"/>
            <a:ext cx="10009112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Tous ont péché et sont privés de la gloire de Dieu,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et ils sont gratuitement déclarés justes par sa grâce,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par le moyen de la libération qui se trouve en Jésus-Christ. </a:t>
            </a:r>
            <a:endParaRPr lang="fr-FR" sz="2400" dirty="0">
              <a:solidFill>
                <a:srgbClr val="FFFFFF"/>
              </a:solidFill>
              <a:latin typeface="Arial Nova" panose="020B0504020202020204" pitchFamily="34" charset="0"/>
              <a:cs typeface="Lato Semibold" panose="020F0502020204030203" pitchFamily="34" charset="0"/>
            </a:endParaRP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C’est lui que Dieu a destiné à être par son sang une victime expiatoire pour ceux qui croiraient. Il démontre ainsi sa justice,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puisqu’il avait laissé impunis les péchés commis auparavant,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à l’époque de sa patience. Il la démontre dans le temps présent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de manière à être juste tout en déclarant juste celui qui a la foi en Jésus.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ROMAINS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3.23-26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4C5421-7AA7-4EE8-9ECD-AE9588770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DIEU A TANT AIMÉ</a:t>
            </a:r>
          </a:p>
          <a:p>
            <a:r>
              <a:rPr lang="fr-FR" sz="2400" b="1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Hillsong</a:t>
            </a:r>
            <a:endParaRPr lang="fr-FR" sz="2400" b="1" dirty="0">
              <a:solidFill>
                <a:schemeClr val="bg1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4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4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regarde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la croix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regarde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Jésus seul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 Son amour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M’a restauré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Son amour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M’a libéré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422004"/>
            <a:ext cx="11530118" cy="2975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 Dieu a tant aimé le monde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Qu’Il a donné Son Fils unique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Afin que quiconque croit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Ne périsse pas 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Mais qu’il ait la vie éternelle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3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 confiance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Est en Son Nom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 confiance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Est en Sa Parole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 par Sa grâce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m’affranchit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 Sa grâce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me rend libre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merveilleux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 Son sang précieux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m’a libéré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la gloire de Son saint Nom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J’abandonne ma vie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l’amour de Christ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Sa grâce m’a sauvé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TORRENTS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D’AMOUR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ET DE GRÂCE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72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Torrents d’amour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de grâce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1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Torrents d'amour et de grâce,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Amour du Sauveur en croix !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ce grand fleuve qui passe,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m'abandonne et je crois.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Torrents d’amour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de grâce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1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crois à ton sacrifice,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Ô Jésus, Agneau de Dieu,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couvert par ta justice,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J'entrerai dans le saint lieu.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 dirty="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ACCUEIL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440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Torrents d’amour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de grâce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1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Ah ! Que partout se répande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Ce fleuve à la grande voix 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tout l'univers entende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L'appel qui vient de la croix 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6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Torrents d’amour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de grâce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1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crois à ton sacrifice,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Ô Jésus, Agneau de Dieu,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couvert par ta justice,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J'entrerai dans le saint lieu.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Torrents d’amour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de grâce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0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toute âme condamnée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qui tu versas ton sang,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Soit au Père ramenée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 ton amour tout-puissant.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Torrents d’amour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de grâce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0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crois à ton sacrifice,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Ô Jésus, Agneau de Dieu,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couvert par ta justice,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J'entrerai dans le saint lieu.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VIENS, MON ÂME,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ET CONTEMPLE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ATG 120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4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Viens, mon âme,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contemple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Viens, mon âme ! et contemple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objet sans exemple 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Dieu Sauveur en croix.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 le frappe, ou l'outrage,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On lui crache au visage 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expire enfin sur le bois 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Viens, mon âme,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contemple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Dans ce profond abîme,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Dis-moi, sainte victime !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Pourquoi tu descendis.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Toi, le Saint et le Juste,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bien, modèle auguste,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Quels crimes as-tu donc commis ?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Viens, mon âme,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contemple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6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C'est moi que la justice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Condamnait au supplice,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Moi qui devais mourir.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tourments, les blessures,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coups, les meurtrissures,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C'est moi qui devais les souffrir.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Viens, mon âme,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contemple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6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te mets à ma place,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ta croix change en grâce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 condamnation.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Sur ta tête sacrée,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D'épines couronnée,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portas ma confusion.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Viens, mon âme,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et contemple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6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te suis redevable,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Sauveur adorable !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tout ce que je suis.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âme et tout mon être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toi seul doivent être 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C'est le droit que tu t'es acquis.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7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PRIÈRE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15509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RÉDEMPTEUR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ADORABLE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1066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3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Rédempteur adorable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7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Rédempteur adorable sur la croix attaché,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Traité comme un coupable,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Brisé pour mon péché,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angoisse suprême, ta douleur, ton tourment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 disent : « Vois, je t'aime,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J'ai pris ton châtiment.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Rédempteur adorable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Abandonné du Père, dans mon âme troublée,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Buvant la coupe amère pour ton iniquité,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l'éternelle flamme, mon amour te sauva,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mourus pour ton âme, pécheur, à Golgotha.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Rédempteur adorable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6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sang de mes blessures,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 couronne de Roi,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Toutes ces meurtrissures,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Comprends-le, c'est pour toi !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J'ai subi ta souffrance, j'ai porté ta langueur,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Contemple en assurance ton grand libérateur. »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Rédempteur adorable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6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me réclame,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Me voici, cher Sauveur !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Prends mon corps et mon âme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prix de ta douleur.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Oui, mon âme ravie désormais ne veut plus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vivre de ta vie, à ta gloire, ô Jésus.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TU ES VENU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JUSQU’À NOUS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553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venu jusqu'à nous,</a:t>
            </a:r>
          </a:p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Quittant la gloire de ton ciel.</a:t>
            </a:r>
          </a:p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es venu pour servir,</a:t>
            </a:r>
          </a:p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Donnant ta vie pour nous sauver.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50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Dieu tout-puissant, Roi serviteur,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nous appelles tous à te suivre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à t'offrir nos corps en sacrifice.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toi l'honneur, Roi serviteur.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Dans le jardin de douleur,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Où mon fardeau brisa ton cœur,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dis à Dieu, dans ta peine: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« Ta volonté et non la mienne. »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Dieu tout-puissant, Roi serviteur,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nous appelles tous à te suivre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à t'offrir nos corps en sacrifice.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toi l'honneur, Roi serviteur.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LECTURE BIBLIQUE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33125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Voyez ses mains et ses pieds,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nous, témoins du sacrifice.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mains qui tenaient la terre,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 livrent aux clous de la colère.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Dieu tout-puissant, Roi serviteur,</a:t>
            </a:r>
          </a:p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nous appelles tous à te suivre</a:t>
            </a:r>
          </a:p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à t'offrir nos corps en sacrifice.</a:t>
            </a:r>
          </a:p>
          <a:p>
            <a:pPr lvl="1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toi l'honneur, Roi serviteur.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Apprenons donc à servir,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laissant Christ régner en nous.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 en aimant nos prochains,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C'est Jésus-Christ que nous servons.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es venu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jusqu’à nous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Dieu tout-puissant, Roi serviteur,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nous appelles tous à te suivre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à t'offrir nos corps en sacrifice.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toi l'honneur, Roi serviteur.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intérieur, table, mur&#10;&#10;Description générée automatiquement">
            <a:extLst>
              <a:ext uri="{FF2B5EF4-FFF2-40B4-BE49-F238E27FC236}">
                <a16:creationId xmlns:a16="http://schemas.microsoft.com/office/drawing/2014/main" id="{3C1FB831-276B-478D-ACD5-82A1260037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/>
          <a:stretch/>
        </p:blipFill>
        <p:spPr>
          <a:xfrm>
            <a:off x="-1" y="0"/>
            <a:ext cx="12191139" cy="688538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8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CONSÉCRATION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Axe21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6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âme soupire après toi;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Parle, élève ta voix 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veux t’obéir,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veux te servir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Enseigne-moi ton chemin;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Prends ce qui me retient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te voir Jésus,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veux t’aimer plus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3329943"/>
            <a:ext cx="11530118" cy="115929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Car tu dis que ceux qui te cherchent te trouvent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t’en prie, mon Dieu, porte-moi secours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1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Donne-moi un cœur tout entier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complètement dévoué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 de ma vie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veux me donner corps et âme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ce qui fait vibrer ton cœur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 pour ta gloire, alléluia!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847528" y="1556792"/>
            <a:ext cx="10009112" cy="40626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Quant à moi, j’espérerai toujours, je te louerai de plus en plus.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Ma bouche proclamera ta justice, ton salut, chaque jour,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car j’ignore le nombre de tes bienfaits. Je raconterai tes hauts faits, Seigneur Éternel, je rappellerai ta justice, la tienne seule.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Ô Dieu, tu m’as instruit dès ma jeunesse, et jusqu’à présent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j’annonce tes merveilles. Ne m’abandonne pas, ô Dieu,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malgré ma vieillesse et mes cheveux blancs, afin que j’annonce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ta force à la génération présente, ta puissance à tous ceux qui viendront !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Ta justice, ô Dieu, atteint les sommets.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Tu as accompli de grandes choses : </a:t>
            </a:r>
          </a:p>
          <a:p>
            <a:r>
              <a:rPr lang="fr-FR" sz="2400" u="none" strike="noStrike" baseline="0" dirty="0">
                <a:solidFill>
                  <a:srgbClr val="FFFFFF"/>
                </a:solidFill>
                <a:latin typeface="Arial Nova" panose="020B0504020202020204" pitchFamily="34" charset="0"/>
                <a:cs typeface="Lato Semibold" panose="020F0502020204030203" pitchFamily="34" charset="0"/>
              </a:rPr>
              <a:t>ô Dieu, qui est semblable à toi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PSAUMES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71.14-19</a:t>
            </a: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88D91E-8BE7-4A41-BD13-0AA446315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Mon âme soupire après toi;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Agis, fais ton œuvre en moi 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la terre entière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Voie enfin la lumière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1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Donne-moi un cœur tout entier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complètement dévoué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 de ma vie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Je veux me donner corps et âme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ce qui fait vibrer ton cœur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Fais ce que tu veux pour ta gloire, alléluia!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Consécration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1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est fort,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Il brise les chaînes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terrasse la mort;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Non, rien ne te freine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as tout donné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que j’aie la vie;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Prends mon cœur tout entier,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Seigneur me voici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OH JÉSUS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TU NOUS APPELLES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244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76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O Jésus,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nous appelles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2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 Jésus, tu nous appelles,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former un même corps,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À rester toujours fidèles,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Tous unis dans nos efforts.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jamais rien ne sépare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Ceux qui veulent te servir,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Mais que ton amour s'empare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 nos cœurs pour les unir.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O Jésus,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nous appelles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1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 Jésus, c'est ton sang même,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scella notre unité.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Apprends-nous comment on aime: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Donne-nous ta charité.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l'on trouve en ton Église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modèle de la paix !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que rien ne la divise,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Rends-nous frères pour jamais 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O Jésus,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Tu nous appelles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1514062"/>
            <a:ext cx="11530118" cy="47910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 Jésus, priant le Père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Pour tous ceux qu'il t'a donnés,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rassembles sur la terre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 seul peuple racheté.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Nous qui te prenons pour maître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témoins obéissants,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 aimant faisons paraître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nous sommes tes enfants.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enfant, intérieur, jeune&#10;&#10;Description générée automatiquement">
            <a:extLst>
              <a:ext uri="{FF2B5EF4-FFF2-40B4-BE49-F238E27FC236}">
                <a16:creationId xmlns:a16="http://schemas.microsoft.com/office/drawing/2014/main" id="{FD91755C-9994-4451-B30E-647457247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 b="9700"/>
          <a:stretch/>
        </p:blipFill>
        <p:spPr>
          <a:xfrm>
            <a:off x="-1" y="1"/>
            <a:ext cx="12192001" cy="67361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4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PRÉSENTATION DU SEL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39802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Présentation</a:t>
            </a:r>
            <a:b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du SEL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11827"/>
            <a:ext cx="11530118" cy="23955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EST LE SEL ?</a:t>
            </a:r>
          </a:p>
          <a:p>
            <a:pPr algn="ctr">
              <a:spcAft>
                <a:spcPts val="45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</a:rPr>
              <a:t>Une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</a:rPr>
              <a:t>association protestante </a:t>
            </a:r>
          </a:p>
          <a:p>
            <a:pPr algn="ctr">
              <a:spcAft>
                <a:spcPts val="45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</a:rPr>
              <a:t>de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</a:rPr>
              <a:t>solidarité internationale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créée en 1980 </a:t>
            </a:r>
          </a:p>
          <a:p>
            <a:pPr algn="ctr">
              <a:spcAft>
                <a:spcPts val="45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par l’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</a:rPr>
              <a:t>Alliance Evangélique Française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rrain, extérieur, jaune, très coloré&#10;&#10;Description générée automatiquement">
            <a:extLst>
              <a:ext uri="{FF2B5EF4-FFF2-40B4-BE49-F238E27FC236}">
                <a16:creationId xmlns:a16="http://schemas.microsoft.com/office/drawing/2014/main" id="{1AA6FDF9-AAE1-4898-B822-49026B7DE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2" b="1106"/>
          <a:stretch/>
        </p:blipFill>
        <p:spPr>
          <a:xfrm>
            <a:off x="-1" y="1"/>
            <a:ext cx="1219114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61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Présentation</a:t>
            </a:r>
            <a:b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du SEL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11825"/>
            <a:ext cx="11530118" cy="23955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 MISSION DU SEL ?</a:t>
            </a:r>
          </a:p>
          <a:p>
            <a:pPr algn="ctr">
              <a:spcAft>
                <a:spcPts val="45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</a:rPr>
              <a:t>améliorer les conditions de vie </a:t>
            </a:r>
          </a:p>
          <a:p>
            <a:pPr algn="ctr">
              <a:spcAft>
                <a:spcPts val="45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</a:rPr>
              <a:t>dans les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</a:rPr>
              <a:t>pays en situation de pauvreté </a:t>
            </a:r>
          </a:p>
          <a:p>
            <a:pPr algn="ctr">
              <a:spcAft>
                <a:spcPts val="45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dans les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pays en développement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  <a:endParaRPr lang="fr-FR" sz="3600" dirty="0">
              <a:solidFill>
                <a:srgbClr val="005EAB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Présentation</a:t>
            </a:r>
            <a:b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</a:br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du SEL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3027296"/>
            <a:ext cx="11530118" cy="17645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NOTRE VISION DU SEL ?</a:t>
            </a:r>
          </a:p>
          <a:p>
            <a:pPr lvl="0" algn="ctr">
              <a:spcAft>
                <a:spcPts val="40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Nous travaillons avec des 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PARTENAIRES CHRÉTIENS LOCAUX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PROJET À SOUTENIR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42172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Soutenir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nos partenaires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559496" y="1897142"/>
            <a:ext cx="3240360" cy="320087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208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27</a:t>
            </a:r>
            <a:endParaRPr lang="fr-FR" sz="20800" b="1" dirty="0">
              <a:solidFill>
                <a:srgbClr val="0DB6B9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22B94-E0AC-4AA7-8FDB-6D65E639BF66}"/>
              </a:ext>
            </a:extLst>
          </p:cNvPr>
          <p:cNvSpPr/>
          <p:nvPr/>
        </p:nvSpPr>
        <p:spPr>
          <a:xfrm>
            <a:off x="4772010" y="2387997"/>
            <a:ext cx="6539383" cy="22159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millions de personnes souffrent d’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insécurité alimentaire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en République Démocratique </a:t>
            </a:r>
            <a:b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du Congo (RDC) aujourd’hui.</a:t>
            </a:r>
          </a:p>
        </p:txBody>
      </p:sp>
    </p:spTree>
    <p:extLst>
      <p:ext uri="{BB962C8B-B14F-4D97-AF65-F5344CB8AC3E}">
        <p14:creationId xmlns:p14="http://schemas.microsoft.com/office/powerpoint/2010/main" val="14954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Soutenir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nos partenaires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487488" y="1895266"/>
            <a:ext cx="6620866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60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CAUSES</a:t>
            </a:r>
            <a:endParaRPr lang="fr-FR" sz="6000" b="1" dirty="0">
              <a:solidFill>
                <a:srgbClr val="0DB6B9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22B94-E0AC-4AA7-8FDB-6D65E639BF66}"/>
              </a:ext>
            </a:extLst>
          </p:cNvPr>
          <p:cNvSpPr/>
          <p:nvPr/>
        </p:nvSpPr>
        <p:spPr>
          <a:xfrm>
            <a:off x="1487488" y="2974107"/>
            <a:ext cx="10297144" cy="2975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Les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conflits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et les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déplacements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de population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L’impact de la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pandémie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de COVID-19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La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faible production agricole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L’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infertilité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du sol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L’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accès limité à la terre</a:t>
            </a:r>
          </a:p>
        </p:txBody>
      </p:sp>
    </p:spTree>
    <p:extLst>
      <p:ext uri="{BB962C8B-B14F-4D97-AF65-F5344CB8AC3E}">
        <p14:creationId xmlns:p14="http://schemas.microsoft.com/office/powerpoint/2010/main" val="10667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Soutenir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nos partenaires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487488" y="1896894"/>
            <a:ext cx="6620866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60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PRINCIPE</a:t>
            </a:r>
            <a:endParaRPr lang="fr-FR" sz="6000" b="1" dirty="0">
              <a:solidFill>
                <a:srgbClr val="0DB6B9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22B94-E0AC-4AA7-8FDB-6D65E639BF66}"/>
              </a:ext>
            </a:extLst>
          </p:cNvPr>
          <p:cNvSpPr/>
          <p:nvPr/>
        </p:nvSpPr>
        <p:spPr>
          <a:xfrm>
            <a:off x="1487488" y="2982625"/>
            <a:ext cx="10297144" cy="23185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Réunir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des d’agriculteurs 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Former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à différents types de cultures et de techniques agricoles 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Impliquer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et les faire travailler ensemble</a:t>
            </a:r>
            <a:endParaRPr lang="fr-FR" sz="3600" dirty="0">
              <a:solidFill>
                <a:srgbClr val="005EAB"/>
              </a:solidFill>
              <a:latin typeface="Arial Nova" panose="020B0504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7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extérieur, gens&#10;&#10;Description générée automatiquement">
            <a:extLst>
              <a:ext uri="{FF2B5EF4-FFF2-40B4-BE49-F238E27FC236}">
                <a16:creationId xmlns:a16="http://schemas.microsoft.com/office/drawing/2014/main" id="{40DB3CED-226F-4FE4-B743-EE337CC0B6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 b="23926"/>
          <a:stretch/>
        </p:blipFill>
        <p:spPr>
          <a:xfrm>
            <a:off x="-1" y="0"/>
            <a:ext cx="12191139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523564F-4C9F-4FED-BE32-FAEF06D64761}"/>
              </a:ext>
            </a:extLst>
          </p:cNvPr>
          <p:cNvSpPr txBox="1"/>
          <p:nvPr/>
        </p:nvSpPr>
        <p:spPr>
          <a:xfrm>
            <a:off x="7032104" y="4380905"/>
            <a:ext cx="4905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TRAVAILLER </a:t>
            </a:r>
          </a:p>
          <a:p>
            <a:r>
              <a:rPr lang="fr-FR" sz="6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ENSEMBLE</a:t>
            </a:r>
          </a:p>
        </p:txBody>
      </p:sp>
    </p:spTree>
    <p:extLst>
      <p:ext uri="{BB962C8B-B14F-4D97-AF65-F5344CB8AC3E}">
        <p14:creationId xmlns:p14="http://schemas.microsoft.com/office/powerpoint/2010/main" val="42243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Soutenir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nos partenaires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487488" y="1896894"/>
            <a:ext cx="10153128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60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BESOINS À FINANCER</a:t>
            </a:r>
            <a:endParaRPr lang="fr-FR" sz="6000" b="1" dirty="0">
              <a:solidFill>
                <a:srgbClr val="0DB6B9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22B94-E0AC-4AA7-8FDB-6D65E639BF66}"/>
              </a:ext>
            </a:extLst>
          </p:cNvPr>
          <p:cNvSpPr/>
          <p:nvPr/>
        </p:nvSpPr>
        <p:spPr>
          <a:xfrm>
            <a:off x="1487488" y="2924944"/>
            <a:ext cx="10297144" cy="2975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Accompagnement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GIES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Mettre en place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deux nouveaux GIES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Séances de formation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Equipement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des agriculteurs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Accompagnement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technique</a:t>
            </a:r>
          </a:p>
        </p:txBody>
      </p:sp>
    </p:spTree>
    <p:extLst>
      <p:ext uri="{BB962C8B-B14F-4D97-AF65-F5344CB8AC3E}">
        <p14:creationId xmlns:p14="http://schemas.microsoft.com/office/powerpoint/2010/main" val="26459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personne&#10;&#10;Description générée automatiquement">
            <a:extLst>
              <a:ext uri="{FF2B5EF4-FFF2-40B4-BE49-F238E27FC236}">
                <a16:creationId xmlns:a16="http://schemas.microsoft.com/office/drawing/2014/main" id="{450F807F-9F38-46B3-A7AF-A6661A667C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5C46A49-D189-4221-A129-EC4A80C5DE97}"/>
              </a:ext>
            </a:extLst>
          </p:cNvPr>
          <p:cNvSpPr txBox="1"/>
          <p:nvPr/>
        </p:nvSpPr>
        <p:spPr>
          <a:xfrm>
            <a:off x="479376" y="4293096"/>
            <a:ext cx="10848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FORMER </a:t>
            </a:r>
          </a:p>
          <a:p>
            <a:r>
              <a:rPr lang="fr-FR" sz="60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AGRICULTEURS</a:t>
            </a:r>
          </a:p>
        </p:txBody>
      </p:sp>
    </p:spTree>
    <p:extLst>
      <p:ext uri="{BB962C8B-B14F-4D97-AF65-F5344CB8AC3E}">
        <p14:creationId xmlns:p14="http://schemas.microsoft.com/office/powerpoint/2010/main" val="27353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intérieur, table, homme&#10;&#10;Description générée automatiquement">
            <a:extLst>
              <a:ext uri="{FF2B5EF4-FFF2-40B4-BE49-F238E27FC236}">
                <a16:creationId xmlns:a16="http://schemas.microsoft.com/office/drawing/2014/main" id="{23979059-81B2-4756-8FEF-C5A3FA93AA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109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C3B138-B505-4CF7-B42A-D8057E14F0C2}"/>
              </a:ext>
            </a:extLst>
          </p:cNvPr>
          <p:cNvSpPr/>
          <p:nvPr/>
        </p:nvSpPr>
        <p:spPr>
          <a:xfrm>
            <a:off x="119336" y="1839302"/>
            <a:ext cx="11751380" cy="3677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23900" b="1" spc="-15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MERCI !</a:t>
            </a:r>
            <a:endParaRPr lang="fr-FR" sz="19900" b="1" spc="-15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GRANDES ET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MERVEILLEUSES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414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62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spc="-150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TEMPS D’ENGAGEMENT</a:t>
            </a:r>
            <a:endParaRPr lang="fr-FR" sz="8000" b="1" spc="-150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15453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Temps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d’engagement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487487" y="1895266"/>
            <a:ext cx="10449997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60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REMERCIONS DIEU POUR :</a:t>
            </a:r>
            <a:endParaRPr lang="fr-FR" sz="6000" b="1" dirty="0">
              <a:solidFill>
                <a:srgbClr val="0DB6B9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22B94-E0AC-4AA7-8FDB-6D65E639BF66}"/>
              </a:ext>
            </a:extLst>
          </p:cNvPr>
          <p:cNvSpPr/>
          <p:nvPr/>
        </p:nvSpPr>
        <p:spPr>
          <a:xfrm>
            <a:off x="1487487" y="2857093"/>
            <a:ext cx="10551641" cy="347787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Nos frères et sœurs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en Afrique francophone : </a:t>
            </a:r>
            <a:b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ils pratiquent la justice et font reculer la pauvreté.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Vos dons reçus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74 000 € en 2021 pour financer plusieurs projets de développement. 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 manière dont Dieu travaille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les cœurs, ici en France et là où œuvrent les partenaires du SEL.</a:t>
            </a:r>
            <a:endParaRPr lang="fr-FR" sz="3600" dirty="0">
              <a:solidFill>
                <a:srgbClr val="005EAB"/>
              </a:solidFill>
              <a:latin typeface="Arial Nova" panose="020B0504020202020204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Temps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d’engagement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1487487" y="1895266"/>
            <a:ext cx="10449997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spcAft>
                <a:spcPts val="400"/>
              </a:spcAft>
            </a:pPr>
            <a:r>
              <a:rPr lang="fr-FR" sz="6000" b="1" dirty="0">
                <a:solidFill>
                  <a:srgbClr val="0DB6B9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INTERCÉDONS POUR :</a:t>
            </a:r>
            <a:endParaRPr lang="fr-FR" sz="6000" b="1" dirty="0">
              <a:solidFill>
                <a:srgbClr val="0DB6B9"/>
              </a:solidFill>
              <a:latin typeface="Arial Nova" panose="020B0504020202020204" pitchFamily="34" charset="0"/>
            </a:endParaRP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22B94-E0AC-4AA7-8FDB-6D65E639BF66}"/>
              </a:ext>
            </a:extLst>
          </p:cNvPr>
          <p:cNvSpPr/>
          <p:nvPr/>
        </p:nvSpPr>
        <p:spPr>
          <a:xfrm>
            <a:off x="1487488" y="2882741"/>
            <a:ext cx="10297144" cy="342657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partenaires du SEL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: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que Dieu les aide à pratiquer la justice dans un monde d’injustices. 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bénéficiaires des projets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qu’ils puissent, voir de nouvelles perspectives s’ouvrir à eux.</a:t>
            </a:r>
          </a:p>
          <a:p>
            <a:pPr marL="571500" lvl="0" indent="-57150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Les Églises en France </a:t>
            </a: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fr-FR" sz="3600" dirty="0">
                <a:solidFill>
                  <a:srgbClr val="005EAB"/>
                </a:solidFill>
                <a:latin typeface="Arial Nova" panose="020B0504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que les chrétiens puissent refléter l’amour et la justice de Dieu.</a:t>
            </a:r>
          </a:p>
        </p:txBody>
      </p:sp>
    </p:spTree>
    <p:extLst>
      <p:ext uri="{BB962C8B-B14F-4D97-AF65-F5344CB8AC3E}">
        <p14:creationId xmlns:p14="http://schemas.microsoft.com/office/powerpoint/2010/main" val="57294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1CFE8E6-20F6-468C-9D9E-515E0A5B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/>
          <a:stretch/>
        </p:blipFill>
        <p:spPr>
          <a:xfrm rot="16200000">
            <a:off x="2653307" y="-2653311"/>
            <a:ext cx="6885385" cy="12192003"/>
          </a:xfrm>
          <a:prstGeom prst="rect">
            <a:avLst/>
          </a:prstGeom>
        </p:spPr>
      </p:pic>
      <p:pic>
        <p:nvPicPr>
          <p:cNvPr id="16" name="Image 15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1FAB0BD4-6271-47E1-8682-F2718BA46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548680"/>
            <a:ext cx="4485817" cy="463969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6DF1709A-96AA-4A62-A17A-19437AF9999B}"/>
              </a:ext>
            </a:extLst>
          </p:cNvPr>
          <p:cNvGrpSpPr/>
          <p:nvPr/>
        </p:nvGrpSpPr>
        <p:grpSpPr>
          <a:xfrm>
            <a:off x="0" y="6519446"/>
            <a:ext cx="12192000" cy="338554"/>
            <a:chOff x="0" y="6519446"/>
            <a:chExt cx="12192000" cy="338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82BE60-81B9-490C-B6B4-5A56511D3BF3}"/>
                </a:ext>
              </a:extLst>
            </p:cNvPr>
            <p:cNvSpPr/>
            <p:nvPr/>
          </p:nvSpPr>
          <p:spPr>
            <a:xfrm>
              <a:off x="0" y="6550152"/>
              <a:ext cx="12192000" cy="307848"/>
            </a:xfrm>
            <a:prstGeom prst="rect">
              <a:avLst/>
            </a:prstGeom>
            <a:solidFill>
              <a:srgbClr val="00A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5EAB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5C50129-13F7-4601-9B61-12482D34F932}"/>
                </a:ext>
              </a:extLst>
            </p:cNvPr>
            <p:cNvSpPr txBox="1"/>
            <p:nvPr/>
          </p:nvSpPr>
          <p:spPr>
            <a:xfrm>
              <a:off x="216024" y="6519446"/>
              <a:ext cx="117513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spc="100">
                  <a:solidFill>
                    <a:schemeClr val="bg1"/>
                  </a:solidFill>
                  <a:latin typeface="Lato Black" panose="020F0A02020204030203" pitchFamily="34" charset="0"/>
                  <a:cs typeface="Arial" pitchFamily="34" charset="0"/>
                </a:rPr>
                <a:t>Une action chrétienne dans un monde en détresse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973BA-D887-49B7-9A60-F41FE6DB9E8A}"/>
              </a:ext>
            </a:extLst>
          </p:cNvPr>
          <p:cNvSpPr/>
          <p:nvPr/>
        </p:nvSpPr>
        <p:spPr>
          <a:xfrm>
            <a:off x="119336" y="2249986"/>
            <a:ext cx="1175138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 algn="ctr">
              <a:buClr>
                <a:srgbClr val="82B718"/>
              </a:buClr>
            </a:pPr>
            <a:r>
              <a:rPr lang="fr-FR" sz="8800" b="1" dirty="0">
                <a:solidFill>
                  <a:schemeClr val="bg1"/>
                </a:solidFill>
                <a:latin typeface="Arial Nova Cond" panose="020B0506020202020204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OFFRANDES</a:t>
            </a:r>
            <a:endParaRPr lang="fr-FR" sz="8000" b="1" dirty="0">
              <a:solidFill>
                <a:schemeClr val="bg1"/>
              </a:solidFill>
              <a:latin typeface="Arial Nova Cond" panose="020B0506020202020204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559F487-8D9F-4E1C-8193-688B8A0E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9" y="5355309"/>
            <a:ext cx="1746161" cy="7863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F09D96-708C-4696-9FC0-6174C53628B3}"/>
              </a:ext>
            </a:extLst>
          </p:cNvPr>
          <p:cNvSpPr/>
          <p:nvPr/>
        </p:nvSpPr>
        <p:spPr>
          <a:xfrm>
            <a:off x="-2" y="293580"/>
            <a:ext cx="228492" cy="720000"/>
          </a:xfrm>
          <a:prstGeom prst="rect">
            <a:avLst/>
          </a:prstGeom>
          <a:solidFill>
            <a:srgbClr val="00A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5EA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3B52001-B99B-4FD9-B7B8-ED7309966391}"/>
              </a:ext>
            </a:extLst>
          </p:cNvPr>
          <p:cNvSpPr txBox="1"/>
          <p:nvPr/>
        </p:nvSpPr>
        <p:spPr>
          <a:xfrm>
            <a:off x="278550" y="152531"/>
            <a:ext cx="2361066" cy="100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JOURNÉE </a:t>
            </a:r>
          </a:p>
          <a:p>
            <a:r>
              <a:rPr lang="fr-FR" sz="2900" b="1" dirty="0">
                <a:solidFill>
                  <a:srgbClr val="00AFB7"/>
                </a:solidFill>
                <a:latin typeface="Arial Nova Cond" panose="020B0506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DU SEL</a:t>
            </a:r>
          </a:p>
        </p:txBody>
      </p:sp>
    </p:spTree>
    <p:extLst>
      <p:ext uri="{BB962C8B-B14F-4D97-AF65-F5344CB8AC3E}">
        <p14:creationId xmlns:p14="http://schemas.microsoft.com/office/powerpoint/2010/main" val="38310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rrain, bâtiment, extérieur, personne&#10;&#10;Description générée automatiquement">
            <a:extLst>
              <a:ext uri="{FF2B5EF4-FFF2-40B4-BE49-F238E27FC236}">
                <a16:creationId xmlns:a16="http://schemas.microsoft.com/office/drawing/2014/main" id="{22809B18-93F6-4DAA-80DD-72EB43C1D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6724" b="16864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6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COMME UN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SOUFFLE FRAGILE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392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0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souffle fragile,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se donne.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vase d'argile,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nous façonne.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1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est murmure.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secret d'amour,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est blessure,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nous ouvre le jour.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souffle fragile,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se donne.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vase d'argile,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nous façonne.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est naissance.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on sort de prison,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est semence,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promet la moisson.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Grandes et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merveilleuses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119358"/>
            <a:ext cx="11530118" cy="358046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Grandes et merveilleuses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Sont toutes tes œuvres,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 Seigneur, notre Dieu tout-puissant,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Juste et véritable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Dans toute ta volonté,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Toi le Roi éternel.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souffle fragile,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se donne.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vase d'argile,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nous façonne.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8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est partage.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on coupe du pain,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est passage,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Qui nous dit un chemin.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Comme un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souffle fragile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9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souffle fragile,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 parole se donne.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Comme un vase d'argile,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Ton amour nous façonne.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6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répuscule&#10;&#10;Description générée automatiquement">
            <a:extLst>
              <a:ext uri="{FF2B5EF4-FFF2-40B4-BE49-F238E27FC236}">
                <a16:creationId xmlns:a16="http://schemas.microsoft.com/office/drawing/2014/main" id="{7120E2F7-91BB-4627-ABF3-3E0A93652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72" y="663072"/>
            <a:ext cx="5321254" cy="55037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407367" y="2950822"/>
            <a:ext cx="11377264" cy="9282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SEIGNEUR À </a:t>
            </a:r>
          </a:p>
          <a:p>
            <a:r>
              <a:rPr lang="fr-FR" sz="36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QUEL AUTRE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JEM 1086</a:t>
            </a:r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6DD84B05-E018-4C1A-8B60-272535A4D3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7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Seigneur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à quel autre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3027295"/>
            <a:ext cx="11530118" cy="17645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Seigneur, à quel autre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Irions-nous qu'à toi ?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as les paroles de la vie éternelle.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Seigneur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à quel autre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7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Et, nous, nous avons cru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nous avons connu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tu es le Christ,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Fils du Dieu vivant.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Seigneur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à quel autre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3027294"/>
            <a:ext cx="11530118" cy="17645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Seigneur, à quel autre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Irions-nous qu'à toi ?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Tu as les paroles de la vie éternelle.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Seigneur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à quel autre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724647"/>
            <a:ext cx="11530118" cy="236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Et, nous, nous avons cru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nous avons connu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tu es le Christ,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Fils du Dieu vivant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E503DF-0353-4F3B-9A03-4317CE72DB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7" b="23101"/>
          <a:stretch/>
        </p:blipFill>
        <p:spPr>
          <a:xfrm>
            <a:off x="0" y="0"/>
            <a:ext cx="12191140" cy="126875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8A7CE82-0ED5-464C-84FC-5C300BECEC02}"/>
              </a:ext>
            </a:extLst>
          </p:cNvPr>
          <p:cNvSpPr txBox="1">
            <a:spLocks/>
          </p:cNvSpPr>
          <p:nvPr/>
        </p:nvSpPr>
        <p:spPr>
          <a:xfrm>
            <a:off x="290042" y="155436"/>
            <a:ext cx="9766398" cy="928293"/>
          </a:xfrm>
          <a:prstGeom prst="rect">
            <a:avLst/>
          </a:prstGeom>
        </p:spPr>
        <p:txBody>
          <a:bodyPr vert="horz" lIns="0" tIns="0" rIns="0" bIns="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Seigneur </a:t>
            </a:r>
          </a:p>
          <a:p>
            <a:pPr algn="l"/>
            <a:r>
              <a:rPr lang="fr-FR" sz="3200" b="1" dirty="0">
                <a:solidFill>
                  <a:schemeClr val="bg1"/>
                </a:solidFill>
                <a:latin typeface="Arial Nova" panose="020B0504020202020204" pitchFamily="34" charset="0"/>
              </a:rPr>
              <a:t>à quel autre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BF114-C5DE-4905-8FC8-2BFF3AE5F1E4}"/>
              </a:ext>
            </a:extLst>
          </p:cNvPr>
          <p:cNvSpPr/>
          <p:nvPr/>
        </p:nvSpPr>
        <p:spPr>
          <a:xfrm>
            <a:off x="290042" y="2422001"/>
            <a:ext cx="11530118" cy="297517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Et, nous, nous avons cru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Et nous avons connu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Que tu es le Christ,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Fils du Dieu vivant.</a:t>
            </a:r>
          </a:p>
          <a:p>
            <a:pPr lvl="0" algn="ctr">
              <a:spcAft>
                <a:spcPts val="400"/>
              </a:spcAft>
            </a:pPr>
            <a:r>
              <a:rPr lang="fr-FR" sz="3600" b="1" dirty="0">
                <a:solidFill>
                  <a:srgbClr val="005EAB"/>
                </a:solidFill>
                <a:latin typeface="Arial Nova" panose="020B0504020202020204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Oh ! oh ! oh ! oh !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nfant, personne, assis, intérieur&#10;&#10;Description générée automatiquement">
            <a:extLst>
              <a:ext uri="{FF2B5EF4-FFF2-40B4-BE49-F238E27FC236}">
                <a16:creationId xmlns:a16="http://schemas.microsoft.com/office/drawing/2014/main" id="{70F0CE13-3E56-4B25-874E-6CA12C006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t="14433" r="8522" b="11028"/>
          <a:stretch/>
        </p:blipFill>
        <p:spPr>
          <a:xfrm>
            <a:off x="0" y="0"/>
            <a:ext cx="12191140" cy="68761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DE97BE-4019-4BA5-B9DA-D7BAF92B9B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4" b="38244"/>
          <a:stretch/>
        </p:blipFill>
        <p:spPr>
          <a:xfrm>
            <a:off x="860" y="6550424"/>
            <a:ext cx="12191140" cy="3256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4FD56F4-7061-4818-BAF5-93ACBCA47031}"/>
              </a:ext>
            </a:extLst>
          </p:cNvPr>
          <p:cNvSpPr txBox="1"/>
          <p:nvPr/>
        </p:nvSpPr>
        <p:spPr>
          <a:xfrm>
            <a:off x="254514" y="6550424"/>
            <a:ext cx="1168297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spc="100">
                <a:solidFill>
                  <a:schemeClr val="bg1"/>
                </a:solidFill>
                <a:latin typeface="Lato Black" panose="020F0A02020204030203" pitchFamily="34" charset="0"/>
                <a:cs typeface="Arial" pitchFamily="34" charset="0"/>
              </a:rPr>
              <a:t>Une action chrétienne dans un monde en détresse</a:t>
            </a:r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865E08-117B-461D-B761-DAA826C8E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12" y="121884"/>
            <a:ext cx="2148517" cy="1100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50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PT S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EAB"/>
        </a:solidFill>
      </a:spPr>
      <a:bodyPr rtlCol="0" anchor="ctr"/>
      <a:lstStyle>
        <a:defPPr algn="ctr">
          <a:defRPr dirty="0">
            <a:solidFill>
              <a:srgbClr val="005EAB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A1DF21E068C47A802AE6D4945CB9B" ma:contentTypeVersion="13" ma:contentTypeDescription="Crée un document." ma:contentTypeScope="" ma:versionID="7cac811b9abbedb46b9ed57262cb3ab8">
  <xsd:schema xmlns:xsd="http://www.w3.org/2001/XMLSchema" xmlns:xs="http://www.w3.org/2001/XMLSchema" xmlns:p="http://schemas.microsoft.com/office/2006/metadata/properties" xmlns:ns2="e493067b-7ba7-418f-b142-f374f34abedb" xmlns:ns3="93c76aaa-d957-4ac2-83c2-919a5a2eccf6" targetNamespace="http://schemas.microsoft.com/office/2006/metadata/properties" ma:root="true" ma:fieldsID="6d3656e797284026772e08c63d4bc163" ns2:_="" ns3:_="">
    <xsd:import namespace="e493067b-7ba7-418f-b142-f374f34abedb"/>
    <xsd:import namespace="93c76aaa-d957-4ac2-83c2-919a5a2ec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3067b-7ba7-418f-b142-f374f34ab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76aaa-d957-4ac2-83c2-919a5a2ec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3c76aaa-d957-4ac2-83c2-919a5a2eccf6">
      <UserInfo>
        <DisplayName/>
        <AccountId xsi:nil="true"/>
        <AccountType/>
      </UserInfo>
    </SharedWithUsers>
    <MediaLengthInSeconds xmlns="e493067b-7ba7-418f-b142-f374f34abed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6788C0-560C-42B6-ABCE-D61DF16CE539}">
  <ds:schemaRefs>
    <ds:schemaRef ds:uri="93c76aaa-d957-4ac2-83c2-919a5a2eccf6"/>
    <ds:schemaRef ds:uri="e493067b-7ba7-418f-b142-f374f34abe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963795-ADF9-43EB-81E6-14B3A5CF9C32}">
  <ds:schemaRefs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e493067b-7ba7-418f-b142-f374f34abedb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3c76aaa-d957-4ac2-83c2-919a5a2eccf6"/>
  </ds:schemaRefs>
</ds:datastoreItem>
</file>

<file path=customXml/itemProps3.xml><?xml version="1.0" encoding="utf-8"?>
<ds:datastoreItem xmlns:ds="http://schemas.openxmlformats.org/officeDocument/2006/customXml" ds:itemID="{B394C13C-D983-4A51-9936-BBDC35A81D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SEL page de couv</Template>
  <TotalTime>29</TotalTime>
  <Words>3828</Words>
  <Application>Microsoft Office PowerPoint</Application>
  <PresentationFormat>Grand écran</PresentationFormat>
  <Paragraphs>802</Paragraphs>
  <Slides>112</Slides>
  <Notes>112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112</vt:i4>
      </vt:variant>
    </vt:vector>
  </HeadingPairs>
  <TitlesOfParts>
    <vt:vector size="113" baseType="lpstr">
      <vt:lpstr>PPT SEL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Doris Lévi Alvarès</dc:creator>
  <cp:lastModifiedBy>David Alonso</cp:lastModifiedBy>
  <cp:revision>10</cp:revision>
  <dcterms:created xsi:type="dcterms:W3CDTF">2012-10-04T08:40:40Z</dcterms:created>
  <dcterms:modified xsi:type="dcterms:W3CDTF">2022-02-05T11:18:05Z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0x010100DB2A1DF21E068C47A802AE6D4945CB9B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</Properties>
</file>